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327" r:id="rId5"/>
    <p:sldId id="336" r:id="rId6"/>
    <p:sldId id="340" r:id="rId7"/>
    <p:sldId id="328" r:id="rId8"/>
    <p:sldId id="332" r:id="rId9"/>
    <p:sldId id="339" r:id="rId10"/>
    <p:sldId id="329" r:id="rId11"/>
    <p:sldId id="330" r:id="rId12"/>
    <p:sldId id="338" r:id="rId13"/>
    <p:sldId id="331" r:id="rId14"/>
    <p:sldId id="33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9CF09AE-2617-47D7-9B86-E7560EF0F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6AAD9A-F89C-4702-9CD9-B4932E77DDDD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科学计算通识实验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00" dirty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冯成亮</a:t>
            </a:r>
            <a:endParaRPr lang="en-US" altLang="zh-CN" sz="1900" dirty="0">
              <a:ln w="3175" cmpd="sng"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1900" dirty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charlon_feng@buaa.edu.cn</a:t>
            </a:r>
            <a:endParaRPr lang="en-US" altLang="zh-CN" sz="1900" dirty="0">
              <a:ln w="3175" cmpd="sng"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1900" dirty="0" smtClean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2021.7.16</a:t>
            </a:r>
            <a:endParaRPr lang="zh-CN" altLang="en-US" sz="1900" dirty="0">
              <a:ln w="3175" cmpd="sng"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zh-CN" altLang="en-US" sz="2800" dirty="0" smtClean="0"/>
              <a:t>第三节  </a:t>
            </a:r>
            <a:r>
              <a:rPr lang="en-US" altLang="zh-CN" sz="2800" cap="none" dirty="0" err="1" smtClean="0">
                <a:ln>
                  <a:noFill/>
                </a:ln>
                <a:solidFill>
                  <a:srgbClr val="76DBF4">
                    <a:lumMod val="20000"/>
                    <a:lumOff val="80000"/>
                  </a:srgbClr>
                </a:solidFill>
                <a:latin typeface="+mj-ea"/>
                <a:cs typeface="+mn-cs"/>
              </a:rPr>
              <a:t>Runge-Kutta</a:t>
            </a:r>
            <a:r>
              <a:rPr lang="en-US" altLang="zh-CN" sz="2800" cap="none" dirty="0" smtClean="0">
                <a:ln>
                  <a:noFill/>
                </a:ln>
                <a:solidFill>
                  <a:srgbClr val="76DBF4">
                    <a:lumMod val="20000"/>
                    <a:lumOff val="80000"/>
                  </a:srgbClr>
                </a:solidFill>
                <a:cs typeface="+mn-cs"/>
              </a:rPr>
              <a:t> </a:t>
            </a:r>
            <a:r>
              <a:rPr lang="zh-CN" altLang="en-US" sz="2800" dirty="0"/>
              <a:t>方法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三级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四级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497" y="1773382"/>
            <a:ext cx="4026319" cy="18934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49" y="1767158"/>
            <a:ext cx="3754081" cy="18934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0186"/>
          <a:stretch>
            <a:fillRect/>
          </a:stretch>
        </p:blipFill>
        <p:spPr>
          <a:xfrm>
            <a:off x="8182163" y="3773040"/>
            <a:ext cx="3124251" cy="28087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r="45636"/>
          <a:stretch>
            <a:fillRect/>
          </a:stretch>
        </p:blipFill>
        <p:spPr>
          <a:xfrm>
            <a:off x="3927874" y="3773041"/>
            <a:ext cx="3409564" cy="2808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zh-CN" altLang="en-US" sz="2800" dirty="0" smtClean="0"/>
              <a:t>第三节  </a:t>
            </a:r>
            <a:r>
              <a:rPr lang="en-US" altLang="zh-CN" sz="2800" cap="none" dirty="0" err="1" smtClean="0">
                <a:ln>
                  <a:noFill/>
                </a:ln>
                <a:solidFill>
                  <a:srgbClr val="76DBF4">
                    <a:lumMod val="20000"/>
                    <a:lumOff val="80000"/>
                  </a:srgbClr>
                </a:solidFill>
                <a:latin typeface="+mj-ea"/>
                <a:cs typeface="+mn-cs"/>
              </a:rPr>
              <a:t>Runge-Kutta</a:t>
            </a:r>
            <a:r>
              <a:rPr lang="en-US" altLang="zh-CN" sz="2800" cap="none" dirty="0" smtClean="0">
                <a:ln>
                  <a:noFill/>
                </a:ln>
                <a:solidFill>
                  <a:srgbClr val="76DBF4">
                    <a:lumMod val="20000"/>
                    <a:lumOff val="80000"/>
                  </a:srgbClr>
                </a:solidFill>
                <a:cs typeface="+mn-cs"/>
              </a:rPr>
              <a:t> </a:t>
            </a:r>
            <a:r>
              <a:rPr lang="zh-CN" altLang="en-US" sz="2800" dirty="0"/>
              <a:t>方法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三级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四级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5788" y="3123605"/>
            <a:ext cx="7016912" cy="33386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116" y="1958373"/>
            <a:ext cx="2785008" cy="7546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63" y="1762934"/>
            <a:ext cx="2345270" cy="3908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63" y="2301008"/>
            <a:ext cx="3317037" cy="613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3492" y="1434158"/>
            <a:ext cx="5675345" cy="7606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92" y="2338858"/>
            <a:ext cx="5675345" cy="18117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892" y="4307858"/>
            <a:ext cx="7421068" cy="21076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zh-CN" altLang="en-US" sz="2800" dirty="0" smtClean="0"/>
              <a:t>第三节  </a:t>
            </a:r>
            <a:r>
              <a:rPr lang="en-US" altLang="zh-CN" sz="2800" cap="none" dirty="0" err="1" smtClean="0">
                <a:ln>
                  <a:noFill/>
                </a:ln>
                <a:solidFill>
                  <a:srgbClr val="76DBF4">
                    <a:lumMod val="20000"/>
                    <a:lumOff val="80000"/>
                  </a:srgbClr>
                </a:solidFill>
                <a:latin typeface="+mj-ea"/>
                <a:cs typeface="+mn-cs"/>
              </a:rPr>
              <a:t>Runge-Kutta</a:t>
            </a:r>
            <a:r>
              <a:rPr lang="en-US" altLang="zh-CN" sz="2800" cap="none" dirty="0" smtClean="0">
                <a:ln>
                  <a:noFill/>
                </a:ln>
                <a:solidFill>
                  <a:srgbClr val="76DBF4">
                    <a:lumMod val="20000"/>
                    <a:lumOff val="80000"/>
                  </a:srgbClr>
                </a:solidFill>
                <a:cs typeface="+mn-cs"/>
              </a:rPr>
              <a:t> </a:t>
            </a:r>
            <a:r>
              <a:rPr lang="zh-CN" altLang="en-US" sz="2800" dirty="0"/>
              <a:t>方法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三级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四级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8113" y="2130953"/>
            <a:ext cx="2026954" cy="4530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6" y="5086483"/>
            <a:ext cx="3136900" cy="13338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1941317"/>
            <a:ext cx="3651250" cy="1285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99" y="3622271"/>
            <a:ext cx="6507959" cy="27980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zh-CN" altLang="en-US" sz="2800" dirty="0" smtClean="0"/>
              <a:t>第三节  </a:t>
            </a:r>
            <a:r>
              <a:rPr lang="en-US" altLang="zh-CN" sz="2800" cap="none" dirty="0" err="1" smtClean="0">
                <a:ln>
                  <a:noFill/>
                </a:ln>
                <a:solidFill>
                  <a:srgbClr val="76DBF4">
                    <a:lumMod val="20000"/>
                    <a:lumOff val="80000"/>
                  </a:srgbClr>
                </a:solidFill>
                <a:latin typeface="+mj-ea"/>
                <a:cs typeface="+mn-cs"/>
              </a:rPr>
              <a:t>Runge-Kutta</a:t>
            </a:r>
            <a:r>
              <a:rPr lang="en-US" altLang="zh-CN" sz="2800" cap="none" dirty="0" smtClean="0">
                <a:ln>
                  <a:noFill/>
                </a:ln>
                <a:solidFill>
                  <a:srgbClr val="76DBF4">
                    <a:lumMod val="20000"/>
                    <a:lumOff val="80000"/>
                  </a:srgbClr>
                </a:solidFill>
                <a:cs typeface="+mn-cs"/>
              </a:rPr>
              <a:t> </a:t>
            </a:r>
            <a:r>
              <a:rPr lang="zh-CN" altLang="en-US" sz="2800" dirty="0"/>
              <a:t>方法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三级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四级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113" y="2796334"/>
            <a:ext cx="2372845" cy="430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597" y="3124045"/>
            <a:ext cx="8534400" cy="1507067"/>
          </a:xfrm>
        </p:spPr>
        <p:txBody>
          <a:bodyPr/>
          <a:lstStyle/>
          <a:p>
            <a:r>
              <a:rPr lang="zh-CN" altLang="en-US" dirty="0" smtClean="0"/>
              <a:t>    第七章  常微分方程的初值问题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微分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积分基本思想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向前欧拉法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向后欧拉法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梯形方法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欧拉中点法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43270" y="1748590"/>
            <a:ext cx="4582226" cy="3477492"/>
            <a:chOff x="6406697" y="1816214"/>
            <a:chExt cx="4821525" cy="365909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06697" y="3707293"/>
              <a:ext cx="2292016" cy="176801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6697" y="1833016"/>
              <a:ext cx="2292016" cy="178738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8076" y="1816214"/>
              <a:ext cx="2310146" cy="180418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8076" y="3707293"/>
              <a:ext cx="2310146" cy="1768019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b="73547"/>
          <a:stretch>
            <a:fillRect/>
          </a:stretch>
        </p:blipFill>
        <p:spPr>
          <a:xfrm>
            <a:off x="2392559" y="3373965"/>
            <a:ext cx="4140476" cy="8740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 t="28145" b="51632"/>
          <a:stretch>
            <a:fillRect/>
          </a:stretch>
        </p:blipFill>
        <p:spPr>
          <a:xfrm>
            <a:off x="2392559" y="1748589"/>
            <a:ext cx="4140476" cy="6682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t="54033" b="26298"/>
          <a:stretch>
            <a:fillRect/>
          </a:stretch>
        </p:blipFill>
        <p:spPr>
          <a:xfrm>
            <a:off x="2392559" y="2579972"/>
            <a:ext cx="4140476" cy="6499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t="73270"/>
          <a:stretch>
            <a:fillRect/>
          </a:stretch>
        </p:blipFill>
        <p:spPr>
          <a:xfrm>
            <a:off x="2392559" y="4367301"/>
            <a:ext cx="4140476" cy="883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微分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积分基本思想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向前欧拉法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向后欧拉法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梯形方法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欧拉中点法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/>
          <a:srcRect b="73547"/>
          <a:stretch>
            <a:fillRect/>
          </a:stretch>
        </p:blipFill>
        <p:spPr>
          <a:xfrm>
            <a:off x="2392559" y="3373965"/>
            <a:ext cx="4140476" cy="8740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/>
          <a:srcRect t="28145" b="51632"/>
          <a:stretch>
            <a:fillRect/>
          </a:stretch>
        </p:blipFill>
        <p:spPr>
          <a:xfrm>
            <a:off x="2392559" y="1748589"/>
            <a:ext cx="4140476" cy="66821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/>
          <a:srcRect t="54033" b="26298"/>
          <a:stretch>
            <a:fillRect/>
          </a:stretch>
        </p:blipFill>
        <p:spPr>
          <a:xfrm>
            <a:off x="2392559" y="2579972"/>
            <a:ext cx="4140476" cy="6499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/>
          <a:srcRect t="73270"/>
          <a:stretch>
            <a:fillRect/>
          </a:stretch>
        </p:blipFill>
        <p:spPr>
          <a:xfrm>
            <a:off x="2392559" y="4367301"/>
            <a:ext cx="4140476" cy="88319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106097" y="1748590"/>
            <a:ext cx="3527390" cy="677520"/>
            <a:chOff x="2663306" y="1748590"/>
            <a:chExt cx="3527390" cy="67752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/>
            <a:srcRect r="292"/>
            <a:stretch>
              <a:fillRect/>
            </a:stretch>
          </p:blipFill>
          <p:spPr>
            <a:xfrm>
              <a:off x="2663306" y="1748590"/>
              <a:ext cx="3527390" cy="67752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7884" y="1926980"/>
              <a:ext cx="472355" cy="35426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3452" y="1908710"/>
              <a:ext cx="564213" cy="356951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7106097" y="4414982"/>
            <a:ext cx="3537709" cy="888484"/>
            <a:chOff x="2663306" y="4414982"/>
            <a:chExt cx="3537709" cy="88848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3306" y="4414982"/>
              <a:ext cx="3537709" cy="88848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3451" y="4859224"/>
              <a:ext cx="564213" cy="356951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7700" y="4880114"/>
              <a:ext cx="567449" cy="336062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7106097" y="3378193"/>
            <a:ext cx="3535857" cy="795173"/>
            <a:chOff x="2663306" y="3378193"/>
            <a:chExt cx="3535857" cy="795173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7"/>
            <a:srcRect r="1521"/>
            <a:stretch>
              <a:fillRect/>
            </a:stretch>
          </p:blipFill>
          <p:spPr>
            <a:xfrm>
              <a:off x="2663306" y="3378193"/>
              <a:ext cx="3535857" cy="795173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0836" y="3810811"/>
              <a:ext cx="472355" cy="354266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3191" y="3857170"/>
              <a:ext cx="505859" cy="279710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7106097" y="2507277"/>
            <a:ext cx="3527390" cy="677520"/>
            <a:chOff x="2663306" y="2507277"/>
            <a:chExt cx="3527390" cy="677520"/>
          </a:xfrm>
        </p:grpSpPr>
        <p:grpSp>
          <p:nvGrpSpPr>
            <p:cNvPr id="31" name="组合 30"/>
            <p:cNvGrpSpPr/>
            <p:nvPr/>
          </p:nvGrpSpPr>
          <p:grpSpPr>
            <a:xfrm>
              <a:off x="2663306" y="2507277"/>
              <a:ext cx="3527390" cy="677520"/>
              <a:chOff x="2663306" y="2507277"/>
              <a:chExt cx="3527390" cy="677520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2"/>
              <a:srcRect r="292"/>
              <a:stretch>
                <a:fillRect/>
              </a:stretch>
            </p:blipFill>
            <p:spPr>
              <a:xfrm>
                <a:off x="2663306" y="2507277"/>
                <a:ext cx="3527390" cy="677520"/>
              </a:xfrm>
              <a:prstGeom prst="rect">
                <a:avLst/>
              </a:prstGeom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 rotWithShape="1">
              <a:blip r:embed="rId9"/>
              <a:srcRect l="17962" t="17044"/>
              <a:stretch>
                <a:fillRect/>
              </a:stretch>
            </p:blipFill>
            <p:spPr>
              <a:xfrm>
                <a:off x="4149586" y="2509631"/>
                <a:ext cx="914401" cy="344550"/>
              </a:xfrm>
              <a:prstGeom prst="rect">
                <a:avLst/>
              </a:prstGeom>
            </p:spPr>
          </p:pic>
        </p:grp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7884" y="2716851"/>
              <a:ext cx="472355" cy="35426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03451" y="2760223"/>
              <a:ext cx="505859" cy="279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微分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积分基本思想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向前欧拉法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向后欧拉法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梯形方法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欧拉中点法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0325" y="3845146"/>
            <a:ext cx="4615716" cy="25040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42" y="1629295"/>
            <a:ext cx="4624799" cy="20505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54" y="2277242"/>
            <a:ext cx="2785008" cy="7546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154" y="3242372"/>
            <a:ext cx="2345270" cy="3908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154" y="3777337"/>
            <a:ext cx="3317037" cy="613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欧拉方法的改进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递归欧拉法（预估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修正法）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55674" y="2521904"/>
            <a:ext cx="6557962" cy="3031172"/>
            <a:chOff x="2241274" y="2243608"/>
            <a:chExt cx="6557962" cy="30311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41274" y="2243608"/>
              <a:ext cx="6557962" cy="30311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5067" y="2448339"/>
              <a:ext cx="884168" cy="46382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7491" y="3945006"/>
              <a:ext cx="871951" cy="4082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欧拉方法的改进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递归欧拉法（预估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修正法）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二级递归法（休恩方法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7844" y="1773382"/>
            <a:ext cx="6447702" cy="20501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3298"/>
          <a:stretch>
            <a:fillRect/>
          </a:stretch>
        </p:blipFill>
        <p:spPr>
          <a:xfrm>
            <a:off x="4637844" y="3967603"/>
            <a:ext cx="6447702" cy="2311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欧拉方法的改进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递归欧拉法（预估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修正法）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二级递归欧拉法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605" y="4118112"/>
            <a:ext cx="2785008" cy="7546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05" y="5083242"/>
            <a:ext cx="2345270" cy="3908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05" y="5618207"/>
            <a:ext cx="3317037" cy="6134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632" y="1773382"/>
            <a:ext cx="5214712" cy="2147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632" y="4221030"/>
            <a:ext cx="5205147" cy="2212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zh-CN" altLang="en-US" sz="2800" dirty="0" smtClean="0"/>
              <a:t>第三节  </a:t>
            </a:r>
            <a:r>
              <a:rPr lang="en-US" altLang="zh-CN" sz="2800" cap="none" dirty="0" err="1" smtClean="0">
                <a:ln>
                  <a:noFill/>
                </a:ln>
                <a:solidFill>
                  <a:srgbClr val="76DBF4">
                    <a:lumMod val="20000"/>
                    <a:lumOff val="80000"/>
                  </a:srgbClr>
                </a:solidFill>
                <a:latin typeface="+mj-ea"/>
                <a:cs typeface="+mn-cs"/>
              </a:rPr>
              <a:t>Runge-Kutta</a:t>
            </a:r>
            <a:r>
              <a:rPr lang="en-US" altLang="zh-CN" sz="2800" cap="none" dirty="0" smtClean="0">
                <a:ln>
                  <a:noFill/>
                </a:ln>
                <a:solidFill>
                  <a:srgbClr val="76DBF4">
                    <a:lumMod val="20000"/>
                    <a:lumOff val="80000"/>
                  </a:srgbClr>
                </a:solidFill>
                <a:cs typeface="+mn-cs"/>
              </a:rPr>
              <a:t> </a:t>
            </a:r>
            <a:r>
              <a:rPr lang="zh-CN" altLang="en-US" sz="2800" dirty="0"/>
              <a:t>方法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二级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R-K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方法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6845" y="2322120"/>
            <a:ext cx="3602988" cy="1372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876" y="2067481"/>
            <a:ext cx="5280533" cy="21704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45" y="3860637"/>
            <a:ext cx="2883398" cy="377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45" y="4307527"/>
            <a:ext cx="2644015" cy="3706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846" y="4750228"/>
            <a:ext cx="2644015" cy="16760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876" y="4655458"/>
            <a:ext cx="2873682" cy="2839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876" y="5162185"/>
            <a:ext cx="3505586" cy="1263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WPS 演示</Application>
  <PresentationFormat>宽屏</PresentationFormat>
  <Paragraphs>126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Wingdings 3</vt:lpstr>
      <vt:lpstr>幼圆</vt:lpstr>
      <vt:lpstr>Century Gothic</vt:lpstr>
      <vt:lpstr>微软雅黑</vt:lpstr>
      <vt:lpstr>Arial Unicode MS</vt:lpstr>
      <vt:lpstr>Calibri</vt:lpstr>
      <vt:lpstr>切片</vt:lpstr>
      <vt:lpstr>科学计算通识实验</vt:lpstr>
      <vt:lpstr>    第七章  常微分方程的初值问题</vt:lpstr>
      <vt:lpstr>第一节  微分-积分基本思想</vt:lpstr>
      <vt:lpstr>第一节  微分-积分基本思想</vt:lpstr>
      <vt:lpstr>第一节  微分-积分基本思想</vt:lpstr>
      <vt:lpstr>第二节  欧拉方法的改进</vt:lpstr>
      <vt:lpstr>第二节  欧拉方法的改进</vt:lpstr>
      <vt:lpstr>第二节  欧拉方法的改进</vt:lpstr>
      <vt:lpstr>第三节  Runge-Kutta 方法</vt:lpstr>
      <vt:lpstr>第三节  Runge-Kutta 方法</vt:lpstr>
      <vt:lpstr>第三节  Runge-Kutta 方法</vt:lpstr>
      <vt:lpstr>第三节  Runge-Kutta 方法</vt:lpstr>
      <vt:lpstr>第三节  Runge-Kutta 方法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科学计算通识实验</dc:title>
  <dc:creator>401</dc:creator>
  <cp:lastModifiedBy>E405</cp:lastModifiedBy>
  <cp:revision>369</cp:revision>
  <dcterms:created xsi:type="dcterms:W3CDTF">2021-07-09T17:14:00Z</dcterms:created>
  <dcterms:modified xsi:type="dcterms:W3CDTF">2021-07-16T01:49:04Z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2052-11.1.0.10299</vt:lpwstr>
  </property>
</Properties>
</file>